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54" d="100"/>
          <a:sy n="54" d="100"/>
        </p:scale>
        <p:origin x="1668" y="84"/>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10/14/2024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10/14/2024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10/14/2024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10/14/2024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10/14/2024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10/14/2024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10/14/2024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46699" y="491240"/>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181917"/>
            <a:ext cx="6120130" cy="250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400" b="1" dirty="0">
                <a:solidFill>
                  <a:srgbClr val="0070C0"/>
                </a:solidFill>
                <a:latin typeface="Helvetica" panose="020B0604020202020204"/>
                <a:cs typeface="Helvetica" panose="020B0604020202020204"/>
              </a:rPr>
              <a:t>An Immaculately Presented Four Bedroom Detached Family House Located In A Highly Desirable Development With Ample Parking, Garage And Beautifully Landscaped Gardens</a:t>
            </a:r>
          </a:p>
          <a:p>
            <a:pPr algn="ctr">
              <a:lnSpc>
                <a:spcPct val="127000"/>
              </a:lnSpc>
            </a:pPr>
            <a:endParaRPr lang="en-GB" sz="500" dirty="0">
              <a:solidFill>
                <a:srgbClr val="0057A8"/>
              </a:solidFill>
              <a:latin typeface="Helvetica" pitchFamily="2" charset="0"/>
              <a:ea typeface="Times New Roman" panose="02020603050405020304" pitchFamily="18" charset="0"/>
              <a:cs typeface="HelveticaNeueLT-Roman"/>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Reception Hall &amp; Ground Floor Cloakroom/WC • Bay Windowed Lounge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Separate Dining Room • Modern Kitchen • Utility Room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Four First Floor Bedrooms - Main Bedroom With Ensuite Shower Room/WC •</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 Family Bathroom Suite • Gas Central Heating &amp; uPVC Double Glazing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Driveway Parking &amp; Garage • Attractive Landscaped Gardens • Newly Decorated Exterior Render, Garage Door, Fascia's &amp; Soffits • </a:t>
            </a:r>
            <a:endParaRPr lang="en-GB" sz="1200" dirty="0">
              <a:effectLst/>
              <a:latin typeface="Times New Roman" panose="02020603050405020304" pitchFamily="18" charset="0"/>
              <a:ea typeface="Times New Roman" panose="02020603050405020304" pitchFamily="18"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52991" y="1801138"/>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£499,950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44668"/>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dirty="0">
                <a:solidFill>
                  <a:srgbClr val="FFFFFF"/>
                </a:solidFill>
                <a:latin typeface="HelveticaNeueLT-Medium"/>
                <a:ea typeface="Times New Roman" panose="02020603050405020304" pitchFamily="18" charset="0"/>
              </a:rPr>
              <a:t>17 St. Sevan Way, Exmouth, Devon, EX8 5RE</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309264" y="664526"/>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165466" y="4300059"/>
            <a:ext cx="3155749" cy="1607304"/>
          </a:xfrm>
          <a:prstGeom prst="rect">
            <a:avLst/>
          </a:prstGeom>
          <a:noFill/>
          <a:ln>
            <a:noFill/>
          </a:ln>
        </p:spPr>
        <p:txBody>
          <a:bodyPr wrap="square" rtlCol="0">
            <a:spAutoFit/>
          </a:bodyPr>
          <a:lstStyle/>
          <a:p>
            <a:endParaRPr lang="en-GB" dirty="0"/>
          </a:p>
        </p:txBody>
      </p:sp>
      <p:pic>
        <p:nvPicPr>
          <p:cNvPr id="1028" name="Picture 4">
            <a:extLst>
              <a:ext uri="{FF2B5EF4-FFF2-40B4-BE49-F238E27FC236}">
                <a16:creationId xmlns:a16="http://schemas.microsoft.com/office/drawing/2014/main" id="{A2BC5D8D-D8F5-39C3-666F-E1EB2D4F1B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483" y="477154"/>
            <a:ext cx="3111692" cy="238601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E39154FD-CAF5-79F9-76D5-F023135002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8027" y="479416"/>
            <a:ext cx="3154728" cy="240612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37745DB5-E82F-B619-7583-F7C6C680CA0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1176" y="2969906"/>
            <a:ext cx="3123999" cy="2376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2C03D739-0020-2064-7519-DBB753270AE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18027" y="2984824"/>
            <a:ext cx="3154727" cy="2376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E4EAB950-1757-FECE-D943-C613B40D3BE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1176" y="5473185"/>
            <a:ext cx="3141929" cy="231863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2A8FAF4C-9276-7151-44F4-08D25B5F4BC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35896" y="5475772"/>
            <a:ext cx="3154727" cy="23160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hart of energy efficiency&#10;&#10;Description automatically generated">
            <a:extLst>
              <a:ext uri="{FF2B5EF4-FFF2-40B4-BE49-F238E27FC236}">
                <a16:creationId xmlns:a16="http://schemas.microsoft.com/office/drawing/2014/main" id="{AABAA682-F23A-CC79-85F2-4996EAEE6B6B}"/>
              </a:ext>
            </a:extLst>
          </p:cNvPr>
          <p:cNvPicPr>
            <a:picLocks noChangeAspect="1"/>
          </p:cNvPicPr>
          <p:nvPr/>
        </p:nvPicPr>
        <p:blipFill>
          <a:blip r:embed="rId10"/>
          <a:stretch>
            <a:fillRect/>
          </a:stretch>
        </p:blipFill>
        <p:spPr>
          <a:xfrm>
            <a:off x="2707302" y="7892583"/>
            <a:ext cx="2242135" cy="1694759"/>
          </a:xfrm>
          <a:prstGeom prst="rect">
            <a:avLst/>
          </a:prstGeom>
        </p:spPr>
      </p:pic>
      <p:pic>
        <p:nvPicPr>
          <p:cNvPr id="1026" name="Picture 2">
            <a:extLst>
              <a:ext uri="{FF2B5EF4-FFF2-40B4-BE49-F238E27FC236}">
                <a16:creationId xmlns:a16="http://schemas.microsoft.com/office/drawing/2014/main" id="{E82BB35D-7E71-D350-21D8-CB16298D129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23341" y="2670752"/>
            <a:ext cx="6342526" cy="4500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0556736"/>
          </a:xfrm>
          <a:prstGeom prst="rect">
            <a:avLst/>
          </a:prstGeom>
          <a:noFill/>
        </p:spPr>
        <p:txBody>
          <a:bodyPr wrap="square" rtlCol="0">
            <a:spAutoFit/>
          </a:bodyPr>
          <a:lstStyle/>
          <a:p>
            <a:pPr algn="ctr"/>
            <a:r>
              <a:rPr lang="en-GB" sz="1400" b="1" dirty="0">
                <a:solidFill>
                  <a:srgbClr val="333333"/>
                </a:solidFill>
                <a:latin typeface="Helvetica" panose="020B0604020202020204" pitchFamily="34" charset="0"/>
                <a:ea typeface="Times New Roman" panose="02020603050405020304" pitchFamily="18" charset="0"/>
                <a:cs typeface="Helvetica-Bold"/>
              </a:rPr>
              <a:t>17 St. Sevan Way, Exmouth, Devon, EX8 5RE</a:t>
            </a:r>
            <a:endParaRPr lang="en-GB" sz="1400" b="1" dirty="0">
              <a:solidFill>
                <a:srgbClr val="333333"/>
              </a:solidFill>
              <a:effectLst/>
              <a:latin typeface="Helvetica" panose="020B0604020202020204" pitchFamily="34" charset="0"/>
              <a:ea typeface="Times New Roman" panose="02020603050405020304" pitchFamily="18" charset="0"/>
              <a:cs typeface="Helvetica-Bold"/>
            </a:endParaRPr>
          </a:p>
          <a:p>
            <a:pPr algn="ctr"/>
            <a:endParaRPr lang="en-GB" sz="1250" dirty="0">
              <a:effectLst/>
              <a:latin typeface="Helvetica" panose="020B0604020202020204"/>
              <a:ea typeface="Times New Roman" panose="02020603050405020304" pitchFamily="18" charset="0"/>
              <a:cs typeface="Helvetica" panose="020B0604020202020204"/>
            </a:endParaRPr>
          </a:p>
          <a:p>
            <a:r>
              <a:rPr lang="en-GB" sz="1200" b="1" dirty="0">
                <a:latin typeface="Helvetica" panose="020B0604020202020204"/>
                <a:cs typeface="Helvetica" panose="020B0604020202020204"/>
              </a:rPr>
              <a:t>THE ACCOMMODATION COMPRISES:</a:t>
            </a:r>
            <a:br>
              <a:rPr lang="en-GB" sz="1200" dirty="0">
                <a:latin typeface="Helvetica" panose="020B0604020202020204"/>
                <a:cs typeface="Helvetica" panose="020B0604020202020204"/>
              </a:rPr>
            </a:br>
            <a:r>
              <a:rPr lang="en-GB" sz="1200" dirty="0">
                <a:latin typeface="Helvetica" panose="020B0604020202020204"/>
                <a:cs typeface="Helvetica" panose="020B0604020202020204"/>
              </a:rPr>
              <a:t> </a:t>
            </a:r>
            <a:br>
              <a:rPr lang="en-GB" sz="1200" dirty="0">
                <a:latin typeface="Helvetica" panose="020B0604020202020204"/>
                <a:cs typeface="Helvetica" panose="020B0604020202020204"/>
              </a:rPr>
            </a:br>
            <a:r>
              <a:rPr lang="en-GB" sz="1200" b="1" dirty="0">
                <a:latin typeface="Helvetica" panose="020B0604020202020204"/>
                <a:cs typeface="Helvetica" panose="020B0604020202020204"/>
              </a:rPr>
              <a:t>ENTRANCE CANOPY: </a:t>
            </a:r>
            <a:r>
              <a:rPr lang="en-GB" sz="1200" dirty="0">
                <a:latin typeface="Helvetica" panose="020B0604020202020204"/>
                <a:cs typeface="Helvetica" panose="020B0604020202020204"/>
              </a:rPr>
              <a:t>With courtesy light; front door with double glazed patterned window inset giving access to:</a:t>
            </a:r>
            <a:br>
              <a:rPr lang="en-GB" sz="1200" dirty="0">
                <a:latin typeface="Helvetica" panose="020B0604020202020204"/>
                <a:cs typeface="Helvetica" panose="020B0604020202020204"/>
              </a:rPr>
            </a:br>
            <a:br>
              <a:rPr lang="en-GB" sz="1200" dirty="0">
                <a:latin typeface="Helvetica" panose="020B0604020202020204"/>
                <a:cs typeface="Helvetica" panose="020B0604020202020204"/>
              </a:rPr>
            </a:br>
            <a:r>
              <a:rPr lang="en-GB" sz="1200" b="1" dirty="0">
                <a:latin typeface="Helvetica" panose="020B0604020202020204"/>
                <a:cs typeface="Helvetica" panose="020B0604020202020204"/>
              </a:rPr>
              <a:t>RECEPTION HALL</a:t>
            </a:r>
            <a:r>
              <a:rPr lang="en-GB" sz="1200" dirty="0">
                <a:latin typeface="Helvetica" panose="020B0604020202020204"/>
                <a:cs typeface="Helvetica" panose="020B0604020202020204"/>
              </a:rPr>
              <a:t>: A fine entrance to the property with staircase rising to the first floor landing with useful understairs storage cupboard beneath; porcelain tiled flooring; two radiators; smoke alarm; coved ceiling; doors to: </a:t>
            </a:r>
            <a:br>
              <a:rPr lang="en-GB" sz="1200" dirty="0">
                <a:latin typeface="Helvetica" panose="020B0604020202020204"/>
                <a:cs typeface="Helvetica" panose="020B0604020202020204"/>
              </a:rPr>
            </a:br>
            <a:br>
              <a:rPr lang="en-GB" sz="1200" dirty="0">
                <a:latin typeface="Helvetica" panose="020B0604020202020204"/>
                <a:cs typeface="Helvetica" panose="020B0604020202020204"/>
              </a:rPr>
            </a:br>
            <a:r>
              <a:rPr lang="en-GB" sz="1200" b="1" dirty="0">
                <a:latin typeface="Helvetica" panose="020B0604020202020204"/>
                <a:cs typeface="Helvetica" panose="020B0604020202020204"/>
              </a:rPr>
              <a:t>GROUND FLOOR CLOAKROOM/WC: </a:t>
            </a:r>
            <a:r>
              <a:rPr lang="en-GB" sz="1200" dirty="0">
                <a:latin typeface="Helvetica" panose="020B0604020202020204"/>
                <a:cs typeface="Helvetica" panose="020B0604020202020204"/>
              </a:rPr>
              <a:t>uPVC double glazed window with obscure glass to front aspect; WC; pedestal wash hand basin with tiled splash back; radiator.</a:t>
            </a:r>
            <a:br>
              <a:rPr lang="en-GB" sz="1200" dirty="0">
                <a:latin typeface="Helvetica" panose="020B0604020202020204"/>
                <a:cs typeface="Helvetica" panose="020B0604020202020204"/>
              </a:rPr>
            </a:br>
            <a:br>
              <a:rPr lang="en-GB" sz="1200" dirty="0">
                <a:latin typeface="Helvetica" panose="020B0604020202020204"/>
                <a:cs typeface="Helvetica" panose="020B0604020202020204"/>
              </a:rPr>
            </a:br>
            <a:r>
              <a:rPr lang="en-GB" sz="1200" b="1" dirty="0">
                <a:latin typeface="Helvetica" panose="020B0604020202020204"/>
                <a:cs typeface="Helvetica" panose="020B0604020202020204"/>
              </a:rPr>
              <a:t>LOUNGE: </a:t>
            </a:r>
            <a:r>
              <a:rPr lang="en-GB" sz="1200" dirty="0">
                <a:latin typeface="Helvetica" panose="020B0604020202020204"/>
                <a:cs typeface="Helvetica" panose="020B0604020202020204"/>
              </a:rPr>
              <a:t>4.5m x 3.4m (14'9" x 11'2") Measurement into uPVC double glazed square bay window overlooking the front aspect. A most bright and spacious room with double doors leading to the DINING ROOM; electric flame effect fire standing in a granite hearth with matching mantle over; television point; radiator; full fibre telephone point; two radiators; carpet; coved ceiling.</a:t>
            </a:r>
            <a:br>
              <a:rPr lang="en-GB" sz="1200" dirty="0">
                <a:latin typeface="Helvetica" panose="020B0604020202020204"/>
                <a:cs typeface="Helvetica" panose="020B0604020202020204"/>
              </a:rPr>
            </a:br>
            <a:br>
              <a:rPr lang="en-GB" sz="1200" dirty="0">
                <a:latin typeface="Helvetica" panose="020B0604020202020204"/>
                <a:cs typeface="Helvetica" panose="020B0604020202020204"/>
              </a:rPr>
            </a:br>
            <a:r>
              <a:rPr lang="en-GB" sz="1200" b="1" dirty="0">
                <a:latin typeface="Helvetica" panose="020B0604020202020204"/>
                <a:cs typeface="Helvetica" panose="020B0604020202020204"/>
              </a:rPr>
              <a:t>DINING ROOM: </a:t>
            </a:r>
            <a:r>
              <a:rPr lang="en-GB" sz="1200" dirty="0">
                <a:latin typeface="Helvetica" panose="020B0604020202020204"/>
                <a:cs typeface="Helvetica" panose="020B0604020202020204"/>
              </a:rPr>
              <a:t>3.4m x 2.82m (11'2" x 9'3") uPVC double glazed doors opening on to REAR GARDEN; coved ceiling; radiator; carpet.</a:t>
            </a:r>
            <a:br>
              <a:rPr lang="en-GB" sz="1200" dirty="0">
                <a:latin typeface="Helvetica" panose="020B0604020202020204"/>
                <a:cs typeface="Helvetica" panose="020B0604020202020204"/>
              </a:rPr>
            </a:br>
            <a:br>
              <a:rPr lang="en-GB" sz="1200" dirty="0">
                <a:latin typeface="Helvetica" panose="020B0604020202020204"/>
                <a:cs typeface="Helvetica" panose="020B0604020202020204"/>
              </a:rPr>
            </a:br>
            <a:r>
              <a:rPr lang="en-GB" sz="1200" b="1" dirty="0">
                <a:latin typeface="Helvetica" panose="020B0604020202020204"/>
                <a:cs typeface="Helvetica" panose="020B0604020202020204"/>
              </a:rPr>
              <a:t>KITCHEN: </a:t>
            </a:r>
            <a:r>
              <a:rPr lang="en-GB" sz="1200" dirty="0">
                <a:latin typeface="Helvetica" panose="020B0604020202020204"/>
                <a:cs typeface="Helvetica" panose="020B0604020202020204"/>
              </a:rPr>
              <a:t>3.4m x 2.67m (11'2" x 8'9") Fitted with a range of gloss patterned work top surfaces with attractive tiled surrounds; range of base cupboards and drawer units; wall mounted cupboards; one and a half bowl sink drainer unit with chrome mixer tap; 'NEFF' built-in electric cooker; four ring gas hob with chimney style extractor hood over; integrated dishwasher; integrated fridge; porcelain tiled flooring; radiator; thermostat control for central heating; uPVC double glazed window to rear aspect; doors to:</a:t>
            </a:r>
            <a:br>
              <a:rPr lang="en-GB" sz="1200" dirty="0">
                <a:latin typeface="Helvetica" panose="020B0604020202020204"/>
                <a:cs typeface="Helvetica" panose="020B0604020202020204"/>
              </a:rPr>
            </a:br>
            <a:br>
              <a:rPr lang="en-GB" sz="1200" dirty="0">
                <a:latin typeface="Helvetica" panose="020B0604020202020204"/>
                <a:cs typeface="Helvetica" panose="020B0604020202020204"/>
              </a:rPr>
            </a:br>
            <a:r>
              <a:rPr lang="en-GB" sz="1200" b="1" dirty="0">
                <a:latin typeface="Helvetica" panose="020B0604020202020204"/>
                <a:cs typeface="Helvetica" panose="020B0604020202020204"/>
              </a:rPr>
              <a:t>UTILITY ROOM: </a:t>
            </a:r>
            <a:r>
              <a:rPr lang="en-GB" sz="1200" dirty="0">
                <a:latin typeface="Helvetica" panose="020B0604020202020204"/>
                <a:cs typeface="Helvetica" panose="020B0604020202020204"/>
              </a:rPr>
              <a:t>1.91m x 1.75m (6'3" x 5'9") Fitted with a gloss patterned worktop surface with attractive tiled splashback; cupboard beneath; space and plumbing for automatic washing machine; space for tumble dryer; extractor fan; radiator; porcelain tiled floor; uPVC double glazed door with patterned inset giving access to rear garden.</a:t>
            </a:r>
            <a:br>
              <a:rPr lang="en-GB" sz="1200" dirty="0">
                <a:latin typeface="Helvetica" panose="020B0604020202020204"/>
                <a:cs typeface="Helvetica" panose="020B0604020202020204"/>
              </a:rPr>
            </a:br>
            <a:br>
              <a:rPr lang="en-GB" sz="1200" b="1" dirty="0">
                <a:latin typeface="Helvetica" panose="020B0604020202020204"/>
                <a:cs typeface="Helvetica" panose="020B0604020202020204"/>
              </a:rPr>
            </a:br>
            <a:r>
              <a:rPr lang="en-GB" sz="1200" b="1" dirty="0">
                <a:latin typeface="Helvetica" panose="020B0604020202020204"/>
                <a:cs typeface="Helvetica" panose="020B0604020202020204"/>
              </a:rPr>
              <a:t>INTEGRAL GARAGE: </a:t>
            </a:r>
            <a:r>
              <a:rPr lang="en-GB" sz="1200" dirty="0">
                <a:latin typeface="Helvetica" panose="020B0604020202020204"/>
                <a:cs typeface="Helvetica" panose="020B0604020202020204"/>
              </a:rPr>
              <a:t>5m x 2.67m (16'5" x 8'9") Power and light connected; up and over door; electric consumer unit; wall mounted gas boiler serving domestic hot water and gas central heating; partial storage space in roof eaves.</a:t>
            </a:r>
          </a:p>
          <a:p>
            <a:endParaRPr lang="en-GB" sz="1200" b="1" dirty="0">
              <a:latin typeface="Helvetica" panose="020B0604020202020204"/>
              <a:cs typeface="Helvetica" panose="020B0604020202020204"/>
            </a:endParaRPr>
          </a:p>
          <a:p>
            <a:r>
              <a:rPr lang="en-GB" sz="1200" b="1" dirty="0">
                <a:latin typeface="Helvetica" panose="020B0604020202020204"/>
                <a:cs typeface="Helvetica" panose="020B0604020202020204"/>
              </a:rPr>
              <a:t>FIRST FLOOR LANDING: </a:t>
            </a:r>
            <a:r>
              <a:rPr lang="en-GB" sz="1200" dirty="0">
                <a:latin typeface="Helvetica" panose="020B0604020202020204"/>
                <a:cs typeface="Helvetica" panose="020B0604020202020204"/>
              </a:rPr>
              <a:t>With access to partially boarded roof space via loft ladder; smoke alarm; airing cupboard housing hot water tank with slatted shelving; doors to:</a:t>
            </a:r>
            <a:br>
              <a:rPr lang="en-GB" sz="1200" dirty="0">
                <a:latin typeface="Helvetica" panose="020B0604020202020204"/>
                <a:cs typeface="Helvetica" panose="020B0604020202020204"/>
              </a:rPr>
            </a:br>
            <a:br>
              <a:rPr lang="en-GB" sz="1200" dirty="0">
                <a:latin typeface="Helvetica" panose="020B0604020202020204"/>
                <a:cs typeface="Helvetica" panose="020B0604020202020204"/>
              </a:rPr>
            </a:br>
            <a:r>
              <a:rPr lang="en-GB" sz="1200" b="1" dirty="0">
                <a:latin typeface="Helvetica" panose="020B0604020202020204"/>
                <a:cs typeface="Helvetica" panose="020B0604020202020204"/>
              </a:rPr>
              <a:t>BEDROOM ONE: </a:t>
            </a:r>
            <a:r>
              <a:rPr lang="en-GB" sz="1200" dirty="0">
                <a:latin typeface="Helvetica" panose="020B0604020202020204"/>
                <a:cs typeface="Helvetica" panose="020B0604020202020204"/>
              </a:rPr>
              <a:t>4.5m x 3.71m (14'9" x 12'2") Maximum overall measurement into door recess; uPVC double glazed window to front aspect; radiator; television point; a range of built-in wardrobes with hanging rails and shelving; carpet; door to:</a:t>
            </a:r>
            <a:br>
              <a:rPr lang="en-GB" sz="1200" dirty="0">
                <a:latin typeface="Helvetica" panose="020B0604020202020204"/>
                <a:cs typeface="Helvetica" panose="020B0604020202020204"/>
              </a:rPr>
            </a:br>
            <a:br>
              <a:rPr lang="en-GB" sz="1200" dirty="0">
                <a:latin typeface="Helvetica" panose="020B0604020202020204"/>
                <a:cs typeface="Helvetica" panose="020B0604020202020204"/>
              </a:rPr>
            </a:br>
            <a:r>
              <a:rPr lang="en-GB" sz="1200" b="1" dirty="0">
                <a:latin typeface="Helvetica" panose="020B0604020202020204"/>
                <a:cs typeface="Helvetica" panose="020B0604020202020204"/>
              </a:rPr>
              <a:t>EN-SUITE SHOWER ROOM / WC: </a:t>
            </a:r>
            <a:r>
              <a:rPr lang="en-GB" sz="1200" dirty="0">
                <a:latin typeface="Helvetica" panose="020B0604020202020204"/>
                <a:cs typeface="Helvetica" panose="020B0604020202020204"/>
              </a:rPr>
              <a:t>Comprising of corner shower cubicle with shower with attractive fully tiled walls; W.C with push button flush; pedestal wash hand basin with chrome taps and mirror above; chrome heated towel rail; porcelain tied floor; obscure glazed window to front aspect; ceiling spotlights; extractor fan; shaver socket.</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BEDROOM TWO: </a:t>
            </a:r>
            <a:r>
              <a:rPr lang="en-GB" sz="1200" dirty="0">
                <a:latin typeface="Helvetica" panose="020B0604020202020204"/>
                <a:cs typeface="Helvetica" panose="020B0604020202020204"/>
              </a:rPr>
              <a:t>3.94m x 2.69m (12'11" x 8'10") Maximum measurement into recess; uPVC double glazed window to front aspect; radiator; carpet.</a:t>
            </a:r>
            <a:br>
              <a:rPr lang="en-GB" sz="1250" dirty="0">
                <a:latin typeface="Helvetica" panose="020B0604020202020204"/>
                <a:cs typeface="Helvetica" panose="020B0604020202020204"/>
              </a:rPr>
            </a:br>
            <a:br>
              <a:rPr lang="en-GB" sz="1250" b="1" dirty="0">
                <a:latin typeface="Helvetica" panose="020B0604020202020204"/>
                <a:cs typeface="Helvetica" panose="020B0604020202020204"/>
              </a:rPr>
            </a:br>
            <a:br>
              <a:rPr lang="en-GB" sz="1800" dirty="0">
                <a:solidFill>
                  <a:srgbClr val="333333"/>
                </a:solidFill>
                <a:effectLst/>
                <a:latin typeface="Helvetica" panose="020B0604020202020204" pitchFamily="34" charset="0"/>
                <a:ea typeface="Times New Roman" panose="02020603050405020304" pitchFamily="18" charset="0"/>
                <a:cs typeface="Helvetica-Bold"/>
              </a:rPr>
            </a:br>
            <a:endParaRPr lang="en-US" sz="1100" dirty="0">
              <a:latin typeface="Helvetica" pitchFamily="2"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4031873"/>
          </a:xfrm>
          <a:prstGeom prst="rect">
            <a:avLst/>
          </a:prstGeom>
          <a:noFill/>
        </p:spPr>
        <p:txBody>
          <a:bodyPr wrap="square" rtlCol="0">
            <a:spAutoFit/>
          </a:bodyPr>
          <a:lstStyle/>
          <a:p>
            <a:r>
              <a:rPr lang="en-GB" sz="1200" b="1" dirty="0">
                <a:latin typeface="Helvetica" panose="020B0604020202020204"/>
                <a:cs typeface="Helvetica" panose="020B0604020202020204"/>
              </a:rPr>
              <a:t>BEDROOM THREE: </a:t>
            </a:r>
            <a:r>
              <a:rPr lang="en-GB" sz="1200" dirty="0">
                <a:latin typeface="Helvetica" panose="020B0604020202020204"/>
                <a:cs typeface="Helvetica" panose="020B0604020202020204"/>
              </a:rPr>
              <a:t>3.43m x 3m (11'3" x 9'10") uPVC double glazed window to rear aspect; radiator; carpet.</a:t>
            </a:r>
            <a:br>
              <a:rPr lang="en-GB" sz="1200" dirty="0">
                <a:latin typeface="Helvetica" panose="020B0604020202020204"/>
                <a:cs typeface="Helvetica" panose="020B0604020202020204"/>
              </a:rPr>
            </a:br>
            <a:br>
              <a:rPr lang="en-GB" sz="1200" b="1" dirty="0">
                <a:latin typeface="Helvetica" panose="020B0604020202020204"/>
                <a:cs typeface="Helvetica" panose="020B0604020202020204"/>
              </a:rPr>
            </a:br>
            <a:r>
              <a:rPr lang="en-GB" sz="1200" b="1" dirty="0">
                <a:latin typeface="Helvetica" panose="020B0604020202020204"/>
                <a:cs typeface="Helvetica" panose="020B0604020202020204"/>
              </a:rPr>
              <a:t>BEDROOM FOUR: </a:t>
            </a:r>
            <a:r>
              <a:rPr lang="en-GB" sz="1200" dirty="0">
                <a:latin typeface="Helvetica" panose="020B0604020202020204"/>
                <a:cs typeface="Helvetica" panose="020B0604020202020204"/>
              </a:rPr>
              <a:t>2.74m x 2.59m (9'0" x 8'6") uPVC double glazed window to rear aspect; radiator; carpet.</a:t>
            </a:r>
            <a:br>
              <a:rPr lang="en-GB" sz="1200" dirty="0">
                <a:latin typeface="Helvetica" panose="020B0604020202020204"/>
                <a:cs typeface="Helvetica" panose="020B0604020202020204"/>
              </a:rPr>
            </a:br>
            <a:br>
              <a:rPr lang="en-GB" sz="1200" dirty="0">
                <a:latin typeface="Helvetica" panose="020B0604020202020204"/>
                <a:cs typeface="Helvetica" panose="020B0604020202020204"/>
              </a:rPr>
            </a:br>
            <a:r>
              <a:rPr lang="en-GB" sz="1200" b="1" dirty="0">
                <a:latin typeface="Helvetica" panose="020B0604020202020204"/>
                <a:cs typeface="Helvetica" panose="020B0604020202020204"/>
              </a:rPr>
              <a:t>BATHROOM: </a:t>
            </a:r>
            <a:r>
              <a:rPr lang="en-GB" sz="1200" dirty="0">
                <a:latin typeface="Helvetica" panose="020B0604020202020204"/>
                <a:cs typeface="Helvetica" panose="020B0604020202020204"/>
              </a:rPr>
              <a:t>2.06m x 1.8m (6'9" x 5'11") Comprising of bath with chrome mixer tap and hand shower attachment; pedestal wash hand basin with chrome taps; W.C with push button flush; obscure glazed window to rear aspect; chrome heated towel rail; fully tiled walls; porcelain tiled flooring; ceiling spotlights; extractor fan.</a:t>
            </a:r>
            <a:br>
              <a:rPr lang="en-GB" sz="1200" dirty="0">
                <a:latin typeface="Helvetica" panose="020B0604020202020204"/>
                <a:cs typeface="Helvetica" panose="020B0604020202020204"/>
              </a:rPr>
            </a:br>
            <a:br>
              <a:rPr lang="en-GB" sz="1200" dirty="0">
                <a:latin typeface="Helvetica" panose="020B0604020202020204"/>
                <a:cs typeface="Helvetica" panose="020B0604020202020204"/>
              </a:rPr>
            </a:br>
            <a:r>
              <a:rPr lang="en-GB" sz="1200" b="1" dirty="0">
                <a:latin typeface="Helvetica" panose="020B0604020202020204"/>
                <a:cs typeface="Helvetica" panose="020B0604020202020204"/>
              </a:rPr>
              <a:t>OUTSIDE: </a:t>
            </a:r>
            <a:r>
              <a:rPr lang="en-GB" sz="1200" dirty="0">
                <a:latin typeface="Helvetica" panose="020B0604020202020204"/>
                <a:cs typeface="Helvetica" panose="020B0604020202020204"/>
              </a:rPr>
              <a:t>The property is approached via a private driveway which gives access to parking for three vehicles. To the front of the property there is an attractive lawned area with a variety of well stocked flower beds and shrubs. There is a side pathway which gives access to the rear garden via a wooden gate. The </a:t>
            </a:r>
            <a:r>
              <a:rPr lang="en-GB" sz="1200" b="1" dirty="0">
                <a:latin typeface="Helvetica" panose="020B0604020202020204"/>
                <a:cs typeface="Helvetica" panose="020B0604020202020204"/>
              </a:rPr>
              <a:t>REAR GARDEN </a:t>
            </a:r>
            <a:r>
              <a:rPr lang="en-GB" sz="1200" dirty="0">
                <a:latin typeface="Helvetica" panose="020B0604020202020204"/>
                <a:cs typeface="Helvetica" panose="020B0604020202020204"/>
              </a:rPr>
              <a:t>is of a southerly aspect and is fully enclosed; comprising of a patio area ideal for al-fresco dining and outside entertainment; lawned area with borders of colourful well stocked plants and shrubs; a decorative stoned area with a feature pond; timber shed; outside tap; bin store area.</a:t>
            </a:r>
          </a:p>
          <a:p>
            <a:endParaRPr lang="en-GB" sz="1100" dirty="0">
              <a:effectLst/>
              <a:latin typeface="Times New Roman" panose="02020603050405020304" pitchFamily="18" charset="0"/>
              <a:ea typeface="Times New Roman" panose="02020603050405020304" pitchFamily="18" charset="0"/>
            </a:endParaRPr>
          </a:p>
          <a:p>
            <a:endParaRPr lang="en-GB" sz="1100" b="1" dirty="0">
              <a:effectLst/>
              <a:latin typeface="Helvetica" panose="020B0604020202020204" pitchFamily="34" charset="0"/>
              <a:ea typeface="Times New Roman" panose="02020603050405020304" pitchFamily="18" charset="0"/>
              <a:cs typeface="Helvetica-Bold"/>
            </a:endParaRPr>
          </a:p>
          <a:p>
            <a:r>
              <a:rPr lang="en-GB" sz="1100" b="1" dirty="0">
                <a:effectLst/>
                <a:latin typeface="Helvetica" panose="020B0604020202020204" pitchFamily="34" charset="0"/>
                <a:ea typeface="Times New Roman" panose="02020603050405020304" pitchFamily="18" charset="0"/>
                <a:cs typeface="Helvetica-Bold"/>
              </a:rPr>
              <a:t>FLOOR PLAN:</a:t>
            </a:r>
            <a:r>
              <a:rPr lang="en-GB" sz="1100" dirty="0">
                <a:effectLst/>
                <a:latin typeface="Helvetica" panose="020B0604020202020204" pitchFamily="34" charset="0"/>
                <a:ea typeface="Times New Roman" panose="02020603050405020304" pitchFamily="18" charset="0"/>
                <a:cs typeface="Helvetica-Bold"/>
              </a:rPr>
              <a:t> </a:t>
            </a:r>
            <a:endParaRPr lang="en-GB" sz="1200" dirty="0">
              <a:effectLst/>
              <a:latin typeface="Times New Roman" panose="02020603050405020304" pitchFamily="18" charset="0"/>
              <a:ea typeface="Times New Roman" panose="02020603050405020304" pitchFamily="18" charset="0"/>
            </a:endParaRPr>
          </a:p>
        </p:txBody>
      </p:sp>
      <p:pic>
        <p:nvPicPr>
          <p:cNvPr id="3" name="Picture 2" descr="A floor plan of a house&#10;&#10;Description automatically generated">
            <a:extLst>
              <a:ext uri="{FF2B5EF4-FFF2-40B4-BE49-F238E27FC236}">
                <a16:creationId xmlns:a16="http://schemas.microsoft.com/office/drawing/2014/main" id="{A93B3046-5E80-4BA0-924B-B07412C0986B}"/>
              </a:ext>
            </a:extLst>
          </p:cNvPr>
          <p:cNvPicPr>
            <a:picLocks noChangeAspect="1"/>
          </p:cNvPicPr>
          <p:nvPr/>
        </p:nvPicPr>
        <p:blipFill>
          <a:blip r:embed="rId2"/>
          <a:stretch>
            <a:fillRect/>
          </a:stretch>
        </p:blipFill>
        <p:spPr>
          <a:xfrm>
            <a:off x="8013300" y="4892723"/>
            <a:ext cx="6615769" cy="4129432"/>
          </a:xfrm>
          <a:prstGeom prst="rect">
            <a:avLst/>
          </a:prstGeom>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TotalTime>
  <Words>1144</Words>
  <Application>Microsoft Office PowerPoint</Application>
  <PresentationFormat>Custom</PresentationFormat>
  <Paragraphs>28</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Aimee Welch</cp:lastModifiedBy>
  <cp:revision>21</cp:revision>
  <cp:lastPrinted>2024-10-14T15:07:47Z</cp:lastPrinted>
  <dcterms:created xsi:type="dcterms:W3CDTF">2023-03-19T13:39:10Z</dcterms:created>
  <dcterms:modified xsi:type="dcterms:W3CDTF">2024-10-14T15:07:56Z</dcterms:modified>
</cp:coreProperties>
</file>